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468" r:id="rId2"/>
    <p:sldId id="533" r:id="rId3"/>
    <p:sldId id="545" r:id="rId4"/>
    <p:sldId id="543" r:id="rId5"/>
    <p:sldId id="264" r:id="rId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DAVID BENAVIDES SANCHEZ" initials="DDBS" lastIdx="1" clrIdx="0">
    <p:extLst>
      <p:ext uri="{19B8F6BF-5375-455C-9EA6-DF929625EA0E}">
        <p15:presenceInfo xmlns:p15="http://schemas.microsoft.com/office/powerpoint/2012/main" userId="DANIEL DAVID BENAVIDES SANCH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FFFFFF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A0472C-E42D-409B-8C27-DB2E802EEC81}" v="33" dt="2022-10-19T17:09:15.3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86369"/>
  </p:normalViewPr>
  <p:slideViewPr>
    <p:cSldViewPr snapToGrid="0">
      <p:cViewPr varScale="1">
        <p:scale>
          <a:sx n="63" d="100"/>
          <a:sy n="63" d="100"/>
        </p:scale>
        <p:origin x="92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Relationship Id="rId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20/07/2023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20/07/2023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20/07/2023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20/07/2023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20/07/2023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20/07/2023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20/07/2023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20/07/2023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20/07/2023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20/07/2023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20/07/2023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20/07/2023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20/07/2023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20/07/2023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20/07/2023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75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D</a:t>
            </a:r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art – POO</a:t>
            </a:r>
            <a:endParaRPr lang="es-ES" sz="40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Clases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F5E657B-FF30-4605-A91B-AC4C6C5A7543}"/>
              </a:ext>
            </a:extLst>
          </p:cNvPr>
          <p:cNvSpPr txBox="1"/>
          <p:nvPr/>
        </p:nvSpPr>
        <p:spPr>
          <a:xfrm>
            <a:off x="7733656" y="1959084"/>
            <a:ext cx="345612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latin typeface="Work Sans Light" pitchFamily="2" charset="0"/>
              </a:rPr>
              <a:t>Se define la clase “</a:t>
            </a:r>
            <a:r>
              <a:rPr lang="es-ES" sz="2000" dirty="0" err="1">
                <a:latin typeface="Work Sans Light" pitchFamily="2" charset="0"/>
              </a:rPr>
              <a:t>Person</a:t>
            </a:r>
            <a:r>
              <a:rPr lang="es-ES" sz="2000" dirty="0">
                <a:latin typeface="Work Sans Light" pitchFamily="2" charset="0"/>
              </a:rPr>
              <a:t>”. </a:t>
            </a:r>
          </a:p>
          <a:p>
            <a:pPr algn="just"/>
            <a:endParaRPr lang="es-ES" sz="2000" dirty="0">
              <a:latin typeface="Work Sans Light" pitchFamily="2" charset="0"/>
            </a:endParaRPr>
          </a:p>
          <a:p>
            <a:pPr algn="just"/>
            <a:r>
              <a:rPr lang="es-ES" sz="2000" dirty="0">
                <a:latin typeface="Work Sans Light" pitchFamily="2" charset="0"/>
              </a:rPr>
              <a:t>Esta clase representa a una persona y define dos atributos, uno para el nombre y otro para la edad. </a:t>
            </a:r>
          </a:p>
          <a:p>
            <a:pPr algn="just"/>
            <a:endParaRPr lang="es-ES" sz="2000" dirty="0">
              <a:latin typeface="Work Sans Light" pitchFamily="2" charset="0"/>
            </a:endParaRPr>
          </a:p>
          <a:p>
            <a:pPr algn="just"/>
            <a:r>
              <a:rPr lang="es-ES" sz="2000" dirty="0">
                <a:latin typeface="Work Sans Light" pitchFamily="2" charset="0"/>
              </a:rPr>
              <a:t>También contiene un método </a:t>
            </a:r>
            <a:r>
              <a:rPr lang="es-ES" sz="2000" dirty="0" err="1">
                <a:latin typeface="Work Sans Light" pitchFamily="2" charset="0"/>
              </a:rPr>
              <a:t>greet</a:t>
            </a:r>
            <a:r>
              <a:rPr lang="es-ES" sz="2000" dirty="0">
                <a:latin typeface="Work Sans Light" pitchFamily="2" charset="0"/>
              </a:rPr>
              <a:t>(), que imprime una cadena de texto mostrando un saludo.</a:t>
            </a:r>
            <a:endParaRPr lang="es-CO" sz="2000" dirty="0">
              <a:latin typeface="Work Sans Light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" y="1436044"/>
            <a:ext cx="5996940" cy="512701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506664" y="5867846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b="1" dirty="0" smtClean="0"/>
              <a:t>Ver ejemplo: </a:t>
            </a:r>
            <a:r>
              <a:rPr lang="en-001" b="1" dirty="0" smtClean="0"/>
              <a:t>dart_project/clases/dart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3968124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Setter y </a:t>
            </a:r>
            <a:r>
              <a:rPr lang="es-CO" dirty="0" err="1">
                <a:solidFill>
                  <a:schemeClr val="bg1"/>
                </a:solidFill>
                <a:latin typeface="Work Sans Medium" pitchFamily="2" charset="77"/>
              </a:rPr>
              <a:t>getter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762000" y="1896517"/>
            <a:ext cx="54254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/>
              <a:t>Getter</a:t>
            </a:r>
            <a:r>
              <a:rPr lang="es-ES" b="1" dirty="0"/>
              <a:t> (método) en </a:t>
            </a:r>
            <a:r>
              <a:rPr lang="es-ES" b="1" dirty="0" err="1"/>
              <a:t>Dart</a:t>
            </a:r>
            <a:endParaRPr lang="es-ES" b="1" dirty="0"/>
          </a:p>
          <a:p>
            <a:r>
              <a:rPr lang="es-ES" dirty="0"/>
              <a:t>Se utiliza para recuperar un campo de clase particular y guardarlo en una variable. Todas las clases tienen un método </a:t>
            </a:r>
            <a:r>
              <a:rPr lang="es-ES" dirty="0" err="1"/>
              <a:t>getter</a:t>
            </a:r>
            <a:r>
              <a:rPr lang="es-ES" dirty="0"/>
              <a:t> predeterminado, pero se puede reemplazar explícitamente. El método </a:t>
            </a:r>
            <a:r>
              <a:rPr lang="es-ES" dirty="0" err="1"/>
              <a:t>getter</a:t>
            </a:r>
            <a:r>
              <a:rPr lang="es-ES" dirty="0"/>
              <a:t> se puede definir usando la palabra clave </a:t>
            </a:r>
            <a:r>
              <a:rPr lang="es-ES" dirty="0" err="1"/>
              <a:t>get</a:t>
            </a:r>
            <a:r>
              <a:rPr lang="es-ES" dirty="0"/>
              <a:t> como:</a:t>
            </a:r>
            <a:endParaRPr lang="es-CO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83920" y="3926650"/>
            <a:ext cx="3489960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200" b="0" i="0" u="none" strike="noStrike" cap="none" normalizeH="0" baseline="0" dirty="0" err="1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return_type</a:t>
            </a:r>
            <a:r>
              <a:rPr kumimoji="0" lang="es-CO" altLang="es-CO" sz="12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CO" altLang="es-CO" sz="1200" b="1" i="0" u="none" strike="noStrike" cap="none" normalizeH="0" baseline="0" dirty="0" err="1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es-CO" altLang="es-CO" sz="12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CO" altLang="es-CO" sz="1200" b="0" i="0" u="none" strike="noStrike" cap="none" normalizeH="0" baseline="0" dirty="0" err="1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field_name</a:t>
            </a:r>
            <a:r>
              <a:rPr kumimoji="0" lang="es-CO" altLang="es-CO" sz="12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{ ... }</a:t>
            </a:r>
            <a:r>
              <a:rPr kumimoji="0" lang="es-CO" altLang="es-CO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CO" altLang="es-CO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62000" y="4552295"/>
            <a:ext cx="5425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Debe tenerse en cuenta que tenemos que definir un tipo de retorno, pero no es necesario definir parámetros en el método anterior.</a:t>
            </a:r>
            <a:endParaRPr lang="es-CO" dirty="0"/>
          </a:p>
        </p:txBody>
      </p:sp>
      <p:sp>
        <p:nvSpPr>
          <p:cNvPr id="9" name="Rectángulo 8"/>
          <p:cNvSpPr/>
          <p:nvPr/>
        </p:nvSpPr>
        <p:spPr>
          <a:xfrm>
            <a:off x="6187440" y="1896517"/>
            <a:ext cx="55168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/>
              <a:t>Setter (método) en </a:t>
            </a:r>
            <a:r>
              <a:rPr lang="es-ES" b="1" dirty="0" err="1"/>
              <a:t>Dart</a:t>
            </a:r>
            <a:endParaRPr lang="es-ES" b="1" dirty="0"/>
          </a:p>
          <a:p>
            <a:r>
              <a:rPr lang="es-ES" dirty="0"/>
              <a:t>Se utiliza para establecer los datos dentro de una variable recibida del método </a:t>
            </a:r>
            <a:r>
              <a:rPr lang="es-ES" dirty="0" err="1"/>
              <a:t>getter</a:t>
            </a:r>
            <a:r>
              <a:rPr lang="es-ES" dirty="0"/>
              <a:t>. Todas las clases tienen un método setter predeterminado, pero se puede reemplazar explícitamente. El método setter se puede definir utilizando la palabra clave set como:</a:t>
            </a:r>
            <a:endParaRPr lang="es-CO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6339840" y="4009236"/>
            <a:ext cx="2927657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200" b="1" i="0" u="none" strike="noStrike" cap="none" normalizeH="0" baseline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es-CO" altLang="es-CO" sz="1200" b="0" i="0" u="none" strike="noStrike" cap="none" normalizeH="0" baseline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field_name{ ... }</a:t>
            </a:r>
            <a:r>
              <a:rPr kumimoji="0" lang="es-CO" altLang="es-CO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CO" altLang="es-CO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62000" y="580644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b="1" dirty="0" smtClean="0"/>
              <a:t>Ver ejemplo: dart_project/triangulo/dart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890202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765051" y="662400"/>
            <a:ext cx="3384000" cy="721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s-CO" kern="1200" dirty="0">
                <a:solidFill>
                  <a:srgbClr val="38AA00"/>
                </a:solidFill>
                <a:latin typeface="Work Sans Black" panose="020B0604020202020204" pitchFamily="2" charset="0"/>
              </a:rPr>
              <a:t>Actividad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E3725FE-E9C0-4887-F08E-7DA89ED9E589}"/>
              </a:ext>
            </a:extLst>
          </p:cNvPr>
          <p:cNvSpPr txBox="1"/>
          <p:nvPr/>
        </p:nvSpPr>
        <p:spPr>
          <a:xfrm>
            <a:off x="222612" y="1535667"/>
            <a:ext cx="4251200" cy="5322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kumimoji="0" lang="es-ES" sz="1700" b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 Light" pitchFamily="2" charset="0"/>
              </a:rPr>
              <a:t>Crea la clase Producto con atributos: código, nombre, categoría, precio, cantidad.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es-ES" sz="1700" dirty="0">
                <a:solidFill>
                  <a:srgbClr val="FFFFFF"/>
                </a:solidFill>
                <a:latin typeface="Work Sans Light" pitchFamily="2" charset="0"/>
              </a:rPr>
              <a:t>Crea un método para mostrar la información completa del producto.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kumimoji="0" lang="es-ES" sz="1700" b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 Light" pitchFamily="2" charset="0"/>
              </a:rPr>
              <a:t>Crea una clase llamada </a:t>
            </a:r>
            <a:r>
              <a:rPr lang="es-ES" sz="1700" dirty="0" err="1">
                <a:solidFill>
                  <a:srgbClr val="FFFFFF"/>
                </a:solidFill>
                <a:latin typeface="Work Sans Light" pitchFamily="2" charset="0"/>
              </a:rPr>
              <a:t>CarritoCompra</a:t>
            </a:r>
            <a:r>
              <a:rPr lang="es-ES" sz="1700" dirty="0">
                <a:solidFill>
                  <a:srgbClr val="FFFFFF"/>
                </a:solidFill>
                <a:latin typeface="Work Sans Light" pitchFamily="2" charset="0"/>
              </a:rPr>
              <a:t> con una lista de tipo Producto y dos métodos, uno para agregar productos a comprar y el otro para imprimir el total de la compra. </a:t>
            </a:r>
            <a:endParaRPr kumimoji="0" lang="es-CO" sz="1700" b="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ork Sans Light" pitchFamily="2" charset="0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6DCADDD-8233-6ED7-0CCE-8F557A045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1053" y="810603"/>
            <a:ext cx="6014185" cy="5236793"/>
          </a:xfrm>
          <a:prstGeom prst="rect">
            <a:avLst/>
          </a:prstGeom>
        </p:spPr>
      </p:pic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6A29F91C-4931-32CC-09A4-C8A3CF651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-80874"/>
            <a:ext cx="1771897" cy="161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8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4244</TotalTime>
  <Words>255</Words>
  <Application>Microsoft Office PowerPoint</Application>
  <PresentationFormat>Panorámica</PresentationFormat>
  <Paragraphs>22</Paragraphs>
  <Slides>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4" baseType="lpstr">
      <vt:lpstr>Arial</vt:lpstr>
      <vt:lpstr>Calibri</vt:lpstr>
      <vt:lpstr>Calibri Light</vt:lpstr>
      <vt:lpstr>Consolas</vt:lpstr>
      <vt:lpstr>Work Sans</vt:lpstr>
      <vt:lpstr>Work Sans Black</vt:lpstr>
      <vt:lpstr>Work Sans Light</vt:lpstr>
      <vt:lpstr>Work Sans Medium</vt:lpstr>
      <vt:lpstr>Tema de Office</vt:lpstr>
      <vt:lpstr>Presentación de PowerPoint</vt:lpstr>
      <vt:lpstr>Clases</vt:lpstr>
      <vt:lpstr>Setter y getter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SENA</cp:lastModifiedBy>
  <cp:revision>50</cp:revision>
  <dcterms:created xsi:type="dcterms:W3CDTF">2020-10-01T23:51:28Z</dcterms:created>
  <dcterms:modified xsi:type="dcterms:W3CDTF">2023-07-20T17:29:30Z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